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31"/>
  </p:notesMasterIdLst>
  <p:sldIdLst>
    <p:sldId id="256" r:id="rId2"/>
    <p:sldId id="257" r:id="rId3"/>
    <p:sldId id="258" r:id="rId4"/>
    <p:sldId id="283" r:id="rId5"/>
    <p:sldId id="285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6" r:id="rId29"/>
    <p:sldId id="282" r:id="rId30"/>
  </p:sldIdLst>
  <p:sldSz cx="9144000" cy="5143500" type="screen16x9"/>
  <p:notesSz cx="6858000" cy="9144000"/>
  <p:embeddedFontLst>
    <p:embeddedFont>
      <p:font typeface="Figtree Black" pitchFamily="2" charset="0"/>
      <p:bold r:id="rId32"/>
      <p:italic r:id="rId33"/>
      <p:boldItalic r:id="rId34"/>
    </p:embeddedFont>
    <p:embeddedFont>
      <p:font typeface="Hanken Grotesk" pitchFamily="2" charset="77"/>
      <p:regular r:id="rId35"/>
      <p:bold r:id="rId36"/>
      <p:italic r:id="rId37"/>
      <p:boldItalic r:id="rId38"/>
    </p:embeddedFon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Nunito Light" panose="020F0302020204030204" pitchFamily="34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34"/>
    <p:restoredTop sz="94682"/>
  </p:normalViewPr>
  <p:slideViewPr>
    <p:cSldViewPr snapToGrid="0">
      <p:cViewPr varScale="1">
        <p:scale>
          <a:sx n="206" d="100"/>
          <a:sy n="206" d="100"/>
        </p:scale>
        <p:origin x="192" y="3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293dbb49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31293dbb49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206374b85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206374b85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206374b85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206374b850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206374b85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206374b85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206374b850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206374b850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206374b85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206374b85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206374b85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206374b85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206374b85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206374b85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206374b850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206374b850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1293dbb49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31293dbb49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206374b85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206374b85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1293dbb49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31293dbb49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206374b85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206374b85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206374b850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206374b850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206374b850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206374b850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13336c4ef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13336c4ef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1855227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ef439ad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30ef439ad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3a292564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13a292564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29a510c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129a510c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1343a1053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1343a1053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2" name="Google Shape;12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" name="Google Shape;13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/>
          <p:nvPr/>
        </p:nvSpPr>
        <p:spPr>
          <a:xfrm>
            <a:off x="35528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12"/>
          <p:cNvGrpSpPr/>
          <p:nvPr/>
        </p:nvGrpSpPr>
        <p:grpSpPr>
          <a:xfrm>
            <a:off x="-50475" y="232800"/>
            <a:ext cx="8961675" cy="4684500"/>
            <a:chOff x="-50475" y="232800"/>
            <a:chExt cx="8961675" cy="4684500"/>
          </a:xfrm>
        </p:grpSpPr>
        <p:sp>
          <p:nvSpPr>
            <p:cNvPr id="154" name="Google Shape;154;p1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5" name="Google Shape;155;p12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6" name="Google Shape;156;p12"/>
          <p:cNvSpPr txBox="1">
            <a:spLocks noGrp="1"/>
          </p:cNvSpPr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2"/>
          <p:cNvSpPr txBox="1">
            <a:spLocks noGrp="1"/>
          </p:cNvSpPr>
          <p:nvPr>
            <p:ph type="subTitle" idx="1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2"/>
          <p:cNvSpPr>
            <a:spLocks noGrp="1"/>
          </p:cNvSpPr>
          <p:nvPr>
            <p:ph type="pic" idx="2"/>
          </p:nvPr>
        </p:nvSpPr>
        <p:spPr>
          <a:xfrm>
            <a:off x="4494050" y="0"/>
            <a:ext cx="4650000" cy="5143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14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167" name="Google Shape;167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endParaRPr sz="3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168" name="Google Shape;168;p14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Google Shape;169;p14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0" name="Google Shape;170;p14"/>
          <p:cNvSpPr txBox="1">
            <a:spLocks noGrp="1"/>
          </p:cNvSpPr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15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175" name="Google Shape;175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6" name="Google Shape;176;p15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7" name="Google Shape;177;p15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8" name="Google Shape;178;p15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16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183" name="Google Shape;183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4" name="Google Shape;184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16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6" name="Google Shape;18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17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192" name="Google Shape;192;p17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193" name="Google Shape;193;p17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4" name="Google Shape;194;p17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17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96" name="Google Shape;196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18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02" name="Google Shape;202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3" name="Google Shape;203;p18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4" name="Google Shape;204;p18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19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210" name="Google Shape;210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1" name="Google Shape;211;p19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2" name="Google Shape;212;p19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20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22" name="Google Shape;222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3" name="Google Shape;223;p20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20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5" name="Google Shape;22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subTitle" idx="1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subTitle" idx="2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subTitle" idx="3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subTitle" idx="4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subTitle" idx="5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subTitle" idx="6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2" name="Google Shape;232;p20"/>
          <p:cNvSpPr txBox="1">
            <a:spLocks noGrp="1"/>
          </p:cNvSpPr>
          <p:nvPr>
            <p:ph type="subTitle" idx="7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8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21"/>
          <p:cNvGrpSpPr/>
          <p:nvPr/>
        </p:nvGrpSpPr>
        <p:grpSpPr>
          <a:xfrm>
            <a:off x="-19050" y="-16000"/>
            <a:ext cx="8930250" cy="4933300"/>
            <a:chOff x="-19050" y="-16000"/>
            <a:chExt cx="8930250" cy="4933300"/>
          </a:xfrm>
        </p:grpSpPr>
        <p:sp>
          <p:nvSpPr>
            <p:cNvPr id="238" name="Google Shape;238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9" name="Google Shape;239;p21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21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1" name="Google Shape;241;p21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0" name="Google Shape;20;p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" name="Google Shape;21;p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22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247" name="Google Shape;247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8" name="Google Shape;248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9" name="Google Shape;249;p22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0" name="Google Shape;250;p22"/>
          <p:cNvSpPr txBox="1">
            <a:spLocks noGrp="1"/>
          </p:cNvSpPr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subTitle" idx="1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23"/>
          <p:cNvGrpSpPr/>
          <p:nvPr/>
        </p:nvGrpSpPr>
        <p:grpSpPr>
          <a:xfrm>
            <a:off x="232200" y="232800"/>
            <a:ext cx="8937900" cy="4932875"/>
            <a:chOff x="232200" y="232800"/>
            <a:chExt cx="8937900" cy="4932875"/>
          </a:xfrm>
        </p:grpSpPr>
        <p:sp>
          <p:nvSpPr>
            <p:cNvPr id="256" name="Google Shape;256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7" name="Google Shape;257;p23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23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9" name="Google Shape;259;p23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1"/>
          </p:nvPr>
        </p:nvSpPr>
        <p:spPr>
          <a:xfrm>
            <a:off x="713250" y="1017725"/>
            <a:ext cx="77175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/>
          <p:nvPr/>
        </p:nvSpPr>
        <p:spPr>
          <a:xfrm>
            <a:off x="7069475" y="3282725"/>
            <a:ext cx="3701700" cy="370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Google Shape;264;p24"/>
          <p:cNvGrpSpPr/>
          <p:nvPr/>
        </p:nvGrpSpPr>
        <p:grpSpPr>
          <a:xfrm>
            <a:off x="-19050" y="232800"/>
            <a:ext cx="8930250" cy="5117250"/>
            <a:chOff x="-19050" y="232800"/>
            <a:chExt cx="8930250" cy="5117250"/>
          </a:xfrm>
        </p:grpSpPr>
        <p:sp>
          <p:nvSpPr>
            <p:cNvPr id="265" name="Google Shape;265;p2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6" name="Google Shape;266;p2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7" name="Google Shape;267;p24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1"/>
          </p:nvPr>
        </p:nvSpPr>
        <p:spPr>
          <a:xfrm>
            <a:off x="713175" y="1421525"/>
            <a:ext cx="5945400" cy="26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25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74" name="Google Shape;274;p25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5" name="Google Shape;275;p25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6" name="Google Shape;276;p25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77" name="Google Shape;277;p25"/>
          <p:cNvSpPr txBox="1">
            <a:spLocks noGrp="1"/>
          </p:cNvSpPr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1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5"/>
          <p:cNvSpPr txBox="1"/>
          <p:nvPr/>
        </p:nvSpPr>
        <p:spPr>
          <a:xfrm>
            <a:off x="1094225" y="3383825"/>
            <a:ext cx="5797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 by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infographics &amp; images by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0" name="Google Shape;280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26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284" name="Google Shape;284;p26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5" name="Google Shape;285;p26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p26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95" name="Google Shape;295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" name="Google Shape;296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97" name="Google Shape;297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8" name="Google Shape;298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99" name="Google Shape;29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303" name="Google Shape;303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" name="Google Shape;304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4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46" name="Google Shape;46;p4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" name="Google Shape;47;p4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Google Shape;48;p4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5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56" name="Google Shape;5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57;p5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5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5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6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6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70" name="Google Shape;70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" name="Google Shape;71;p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6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ubTitle" idx="1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2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ubTitle" idx="3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subTitle" idx="4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subTitle" idx="5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subTitle" idx="6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subTitle" idx="7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subTitle" idx="8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2" name="Google Shape;82;p6"/>
          <p:cNvSpPr txBox="1">
            <a:spLocks noGrp="1"/>
          </p:cNvSpPr>
          <p:nvPr>
            <p:ph type="subTitle" idx="9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3" name="Google Shape;83;p6"/>
          <p:cNvSpPr txBox="1">
            <a:spLocks noGrp="1"/>
          </p:cNvSpPr>
          <p:nvPr>
            <p:ph type="subTitle" idx="13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subTitle" idx="14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subTitle" idx="15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7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90" name="Google Shape;90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" name="Google Shape;91;p7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7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3" name="Google Shape;9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9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22" name="Google Shape;122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" name="Google Shape;123;p9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9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5" name="Google Shape;125;p9"/>
          <p:cNvSpPr txBox="1">
            <a:spLocks noGrp="1"/>
          </p:cNvSpPr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/>
          <p:nvPr/>
        </p:nvSpPr>
        <p:spPr>
          <a:xfrm>
            <a:off x="-342297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10"/>
          <p:cNvGrpSpPr/>
          <p:nvPr/>
        </p:nvGrpSpPr>
        <p:grpSpPr>
          <a:xfrm>
            <a:off x="727425" y="-382650"/>
            <a:ext cx="7703400" cy="5907300"/>
            <a:chOff x="727425" y="-382650"/>
            <a:chExt cx="7703400" cy="5907300"/>
          </a:xfrm>
        </p:grpSpPr>
        <p:sp>
          <p:nvSpPr>
            <p:cNvPr id="131" name="Google Shape;131;p10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" name="Google Shape;132;p10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10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0"/>
          <p:cNvSpPr txBox="1">
            <a:spLocks noGrp="1"/>
          </p:cNvSpPr>
          <p:nvPr>
            <p:ph type="title" hasCustomPrompt="1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/>
          <p:nvPr/>
        </p:nvSpPr>
        <p:spPr>
          <a:xfrm>
            <a:off x="6309175" y="248697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11"/>
          <p:cNvGrpSpPr/>
          <p:nvPr/>
        </p:nvGrpSpPr>
        <p:grpSpPr>
          <a:xfrm>
            <a:off x="-69525" y="539500"/>
            <a:ext cx="9455500" cy="4069200"/>
            <a:chOff x="-69525" y="539500"/>
            <a:chExt cx="9455500" cy="4069200"/>
          </a:xfrm>
        </p:grpSpPr>
        <p:grpSp>
          <p:nvGrpSpPr>
            <p:cNvPr id="140" name="Google Shape;140;p11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141" name="Google Shape;141;p11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2" name="Google Shape;142;p11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143" name="Google Shape;143;p11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4" name="Google Shape;144;p11"/>
          <p:cNvSpPr txBox="1">
            <a:spLocks noGrp="1"/>
          </p:cNvSpPr>
          <p:nvPr>
            <p:ph type="title"/>
          </p:nvPr>
        </p:nvSpPr>
        <p:spPr>
          <a:xfrm>
            <a:off x="707575" y="539500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title" idx="2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1"/>
          <p:cNvSpPr txBox="1">
            <a:spLocks noGrp="1"/>
          </p:cNvSpPr>
          <p:nvPr>
            <p:ph type="subTitle" idx="3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1"/>
          <p:cNvSpPr txBox="1">
            <a:spLocks noGrp="1"/>
          </p:cNvSpPr>
          <p:nvPr>
            <p:ph type="title" idx="4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1"/>
          <p:cNvSpPr txBox="1">
            <a:spLocks noGrp="1"/>
          </p:cNvSpPr>
          <p:nvPr>
            <p:ph type="subTitle" idx="5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7562" y="-598481"/>
            <a:ext cx="10223923" cy="681594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 txBox="1">
            <a:spLocks noGrp="1"/>
          </p:cNvSpPr>
          <p:nvPr>
            <p:ph type="ctrTitle"/>
          </p:nvPr>
        </p:nvSpPr>
        <p:spPr>
          <a:xfrm>
            <a:off x="658368" y="518160"/>
            <a:ext cx="6888480" cy="310286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highlight>
                  <a:schemeClr val="dk1"/>
                </a:highlight>
              </a:rPr>
              <a:t>Proof-of-Concept Design of a Distributed</a:t>
            </a:r>
            <a:br>
              <a:rPr lang="en-US" dirty="0">
                <a:solidFill>
                  <a:schemeClr val="lt1"/>
                </a:solidFill>
                <a:highlight>
                  <a:schemeClr val="dk1"/>
                </a:highlight>
              </a:rPr>
            </a:br>
            <a:r>
              <a:rPr lang="en-US" dirty="0">
                <a:solidFill>
                  <a:schemeClr val="lt1"/>
                </a:solidFill>
                <a:highlight>
                  <a:schemeClr val="dk1"/>
                </a:highlight>
              </a:rPr>
              <a:t>IoT System with Edge Computing &amp;</a:t>
            </a:r>
            <a:br>
              <a:rPr lang="en-US" dirty="0">
                <a:solidFill>
                  <a:schemeClr val="lt1"/>
                </a:solidFill>
                <a:highlight>
                  <a:schemeClr val="dk1"/>
                </a:highlight>
              </a:rPr>
            </a:br>
            <a:r>
              <a:rPr lang="en-US" dirty="0">
                <a:solidFill>
                  <a:schemeClr val="lt1"/>
                </a:solidFill>
                <a:highlight>
                  <a:schemeClr val="dk1"/>
                </a:highlight>
              </a:rPr>
              <a:t>Storage Requirements</a:t>
            </a:r>
          </a:p>
        </p:txBody>
      </p:sp>
      <p:sp>
        <p:nvSpPr>
          <p:cNvPr id="313" name="Google Shape;313;p30"/>
          <p:cNvSpPr txBox="1">
            <a:spLocks noGrp="1"/>
          </p:cNvSpPr>
          <p:nvPr>
            <p:ph type="subTitle" idx="1"/>
          </p:nvPr>
        </p:nvSpPr>
        <p:spPr>
          <a:xfrm>
            <a:off x="281369" y="4373733"/>
            <a:ext cx="3492055" cy="601676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</a:rPr>
              <a:t>By: Andrés Navarro Pedregal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</a:rPr>
              <a:t>Tutor: David </a:t>
            </a:r>
            <a:r>
              <a:rPr lang="en" dirty="0" err="1">
                <a:solidFill>
                  <a:schemeClr val="lt1"/>
                </a:solidFill>
                <a:highlight>
                  <a:schemeClr val="dk1"/>
                </a:highlight>
              </a:rPr>
              <a:t>Larrabeiti</a:t>
            </a: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</a:rPr>
              <a:t> López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/>
          <p:nvPr/>
        </p:nvSpPr>
        <p:spPr>
          <a:xfrm>
            <a:off x="4022650" y="809575"/>
            <a:ext cx="4791000" cy="2706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88" name="Google Shape;388;p37"/>
          <p:cNvSpPr txBox="1">
            <a:spLocks noGrp="1"/>
          </p:cNvSpPr>
          <p:nvPr>
            <p:ph type="title"/>
          </p:nvPr>
        </p:nvSpPr>
        <p:spPr>
          <a:xfrm>
            <a:off x="688100" y="462700"/>
            <a:ext cx="384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389" name="Google Shape;389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90" name="Google Shape;390;p37"/>
          <p:cNvSpPr/>
          <p:nvPr/>
        </p:nvSpPr>
        <p:spPr>
          <a:xfrm>
            <a:off x="943300" y="1378725"/>
            <a:ext cx="1189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👤 User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391" name="Google Shape;391;p37"/>
          <p:cNvCxnSpPr>
            <a:stCxn id="390" idx="2"/>
            <a:endCxn id="392" idx="1"/>
          </p:cNvCxnSpPr>
          <p:nvPr/>
        </p:nvCxnSpPr>
        <p:spPr>
          <a:xfrm rot="-5400000" flipH="1">
            <a:off x="1276750" y="2202375"/>
            <a:ext cx="947400" cy="4245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2" name="Google Shape;392;p37"/>
          <p:cNvSpPr/>
          <p:nvPr/>
        </p:nvSpPr>
        <p:spPr>
          <a:xfrm>
            <a:off x="1962775" y="2607075"/>
            <a:ext cx="1346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☁️ Server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3" name="Google Shape;393;p37"/>
          <p:cNvSpPr/>
          <p:nvPr/>
        </p:nvSpPr>
        <p:spPr>
          <a:xfrm>
            <a:off x="4266475" y="2244375"/>
            <a:ext cx="14970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⚙️</a:t>
            </a:r>
            <a:r>
              <a:rPr lang="en" sz="1100" b="1"/>
              <a:t> </a:t>
            </a: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Terminal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4" name="Google Shape;394;p37"/>
          <p:cNvSpPr/>
          <p:nvPr/>
        </p:nvSpPr>
        <p:spPr>
          <a:xfrm>
            <a:off x="5554300" y="938300"/>
            <a:ext cx="1346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🗄️ DB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5" name="Google Shape;395;p37"/>
          <p:cNvSpPr/>
          <p:nvPr/>
        </p:nvSpPr>
        <p:spPr>
          <a:xfrm>
            <a:off x="6515700" y="1782525"/>
            <a:ext cx="21669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🤖 LP Detection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6" name="Google Shape;396;p37"/>
          <p:cNvSpPr/>
          <p:nvPr/>
        </p:nvSpPr>
        <p:spPr>
          <a:xfrm>
            <a:off x="6470900" y="2696500"/>
            <a:ext cx="1822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🦾 Actuators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7" name="Google Shape;397;p37"/>
          <p:cNvSpPr/>
          <p:nvPr/>
        </p:nvSpPr>
        <p:spPr>
          <a:xfrm>
            <a:off x="4354375" y="4081425"/>
            <a:ext cx="20271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Community N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8" name="Google Shape;398;p37"/>
          <p:cNvSpPr txBox="1"/>
          <p:nvPr/>
        </p:nvSpPr>
        <p:spPr>
          <a:xfrm>
            <a:off x="4794200" y="3258700"/>
            <a:ext cx="548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…</a:t>
            </a:r>
            <a:endParaRPr sz="2300" b="1"/>
          </a:p>
        </p:txBody>
      </p:sp>
      <p:cxnSp>
        <p:nvCxnSpPr>
          <p:cNvPr id="399" name="Google Shape;399;p37"/>
          <p:cNvCxnSpPr>
            <a:stCxn id="392" idx="3"/>
            <a:endCxn id="393" idx="1"/>
          </p:cNvCxnSpPr>
          <p:nvPr/>
        </p:nvCxnSpPr>
        <p:spPr>
          <a:xfrm rot="10800000" flipH="1">
            <a:off x="3309175" y="2525475"/>
            <a:ext cx="957300" cy="362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0" name="Google Shape;400;p37"/>
          <p:cNvCxnSpPr>
            <a:stCxn id="392" idx="3"/>
            <a:endCxn id="397" idx="1"/>
          </p:cNvCxnSpPr>
          <p:nvPr/>
        </p:nvCxnSpPr>
        <p:spPr>
          <a:xfrm>
            <a:off x="3309175" y="2888175"/>
            <a:ext cx="1045200" cy="147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1" name="Google Shape;401;p37"/>
          <p:cNvSpPr txBox="1"/>
          <p:nvPr/>
        </p:nvSpPr>
        <p:spPr>
          <a:xfrm>
            <a:off x="4727500" y="37042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Community</a:t>
            </a:r>
            <a:endParaRPr sz="190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cxnSp>
        <p:nvCxnSpPr>
          <p:cNvPr id="402" name="Google Shape;402;p37"/>
          <p:cNvCxnSpPr>
            <a:stCxn id="393" idx="3"/>
            <a:endCxn id="394" idx="2"/>
          </p:cNvCxnSpPr>
          <p:nvPr/>
        </p:nvCxnSpPr>
        <p:spPr>
          <a:xfrm rot="10800000" flipH="1">
            <a:off x="5763475" y="1500375"/>
            <a:ext cx="464100" cy="10251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3" name="Google Shape;403;p37"/>
          <p:cNvCxnSpPr>
            <a:stCxn id="393" idx="3"/>
            <a:endCxn id="396" idx="1"/>
          </p:cNvCxnSpPr>
          <p:nvPr/>
        </p:nvCxnSpPr>
        <p:spPr>
          <a:xfrm>
            <a:off x="5763475" y="2525475"/>
            <a:ext cx="707400" cy="4521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4" name="Google Shape;404;p37"/>
          <p:cNvCxnSpPr>
            <a:stCxn id="393" idx="3"/>
            <a:endCxn id="395" idx="1"/>
          </p:cNvCxnSpPr>
          <p:nvPr/>
        </p:nvCxnSpPr>
        <p:spPr>
          <a:xfrm rot="10800000" flipH="1">
            <a:off x="5763475" y="2063775"/>
            <a:ext cx="752100" cy="461700"/>
          </a:xfrm>
          <a:prstGeom prst="curvedConnector3">
            <a:avLst>
              <a:gd name="adj1" fmla="val 50008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392;p37">
            <a:extLst>
              <a:ext uri="{FF2B5EF4-FFF2-40B4-BE49-F238E27FC236}">
                <a16:creationId xmlns:a16="http://schemas.microsoft.com/office/drawing/2014/main" id="{A95FFE3A-146D-5253-D4B7-AFA3B540E162}"/>
              </a:ext>
            </a:extLst>
          </p:cNvPr>
          <p:cNvSpPr/>
          <p:nvPr/>
        </p:nvSpPr>
        <p:spPr>
          <a:xfrm>
            <a:off x="404050" y="4187651"/>
            <a:ext cx="1346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Figtree Black"/>
                <a:ea typeface="Hanken Grotesk"/>
                <a:cs typeface="Hanken Grotesk"/>
                <a:sym typeface="Figtree Black"/>
              </a:rPr>
              <a:t>CD</a:t>
            </a:r>
            <a:endParaRPr sz="26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8"/>
          <p:cNvSpPr txBox="1">
            <a:spLocks noGrp="1"/>
          </p:cNvSpPr>
          <p:nvPr>
            <p:ph type="title"/>
          </p:nvPr>
        </p:nvSpPr>
        <p:spPr>
          <a:xfrm>
            <a:off x="1216475" y="1787850"/>
            <a:ext cx="506760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endParaRPr/>
          </a:p>
        </p:txBody>
      </p:sp>
      <p:sp>
        <p:nvSpPr>
          <p:cNvPr id="410" name="Google Shape;410;p38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1" name="Google Shape;411;p38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2" name="Google Shape;412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</a:t>
            </a:r>
            <a:endParaRPr/>
          </a:p>
        </p:txBody>
      </p:sp>
      <p:sp>
        <p:nvSpPr>
          <p:cNvPr id="418" name="Google Shape;418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19" name="Google Shape;4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325" y="812950"/>
            <a:ext cx="286573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9"/>
          <p:cNvSpPr txBox="1"/>
          <p:nvPr/>
        </p:nvSpPr>
        <p:spPr>
          <a:xfrm>
            <a:off x="670325" y="1517450"/>
            <a:ext cx="4000500" cy="30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Brains of the operation, Jetson Nano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API for the outside -&gt; ExpressJS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Licence Plate Detection -&gt; YOLO with PyTorch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426" name="Google Shape;426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27" name="Google Shape;4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300" y="1017725"/>
            <a:ext cx="444830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0"/>
          <p:cNvSpPr txBox="1"/>
          <p:nvPr/>
        </p:nvSpPr>
        <p:spPr>
          <a:xfrm>
            <a:off x="551250" y="1386475"/>
            <a:ext cx="2714700" cy="3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Local DB with data encrypted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Backups on the cloud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</a:t>
            </a:r>
            <a:endParaRPr/>
          </a:p>
        </p:txBody>
      </p:sp>
      <p:sp>
        <p:nvSpPr>
          <p:cNvPr id="434" name="Google Shape;434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35" name="Google Shape;4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075" y="616500"/>
            <a:ext cx="4403692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1"/>
          <p:cNvSpPr txBox="1"/>
          <p:nvPr/>
        </p:nvSpPr>
        <p:spPr>
          <a:xfrm>
            <a:off x="461975" y="1106675"/>
            <a:ext cx="3399300" cy="3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Acts as the proxy to let users interact with the community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Backend -&gt; NextJS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Frontend -&gt; React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Relays all request to the specific community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Architecture</a:t>
            </a:r>
            <a:endParaRPr/>
          </a:p>
        </p:txBody>
      </p:sp>
      <p:sp>
        <p:nvSpPr>
          <p:cNvPr id="442" name="Google Shape;442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43" name="Google Shape;4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475" y="1017725"/>
            <a:ext cx="451103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</a:t>
            </a:r>
            <a:endParaRPr/>
          </a:p>
        </p:txBody>
      </p:sp>
      <p:sp>
        <p:nvSpPr>
          <p:cNvPr id="449" name="Google Shape;449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50" name="Google Shape;450;p43"/>
          <p:cNvSpPr txBox="1"/>
          <p:nvPr/>
        </p:nvSpPr>
        <p:spPr>
          <a:xfrm>
            <a:off x="819150" y="1267425"/>
            <a:ext cx="32445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Firebase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SMS login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JWT tokens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451" name="Google Shape;4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600" y="1201923"/>
            <a:ext cx="5688726" cy="30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</a:t>
            </a:r>
            <a:endParaRPr/>
          </a:p>
        </p:txBody>
      </p:sp>
      <p:sp>
        <p:nvSpPr>
          <p:cNvPr id="457" name="Google Shape;457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58" name="Google Shape;458;p44"/>
          <p:cNvSpPr/>
          <p:nvPr/>
        </p:nvSpPr>
        <p:spPr>
          <a:xfrm>
            <a:off x="6225200" y="857825"/>
            <a:ext cx="2279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🏠 Community 1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9" name="Google Shape;459;p44"/>
          <p:cNvSpPr/>
          <p:nvPr/>
        </p:nvSpPr>
        <p:spPr>
          <a:xfrm>
            <a:off x="3079575" y="1420025"/>
            <a:ext cx="1346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👾 Server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0" name="Google Shape;460;p44"/>
          <p:cNvSpPr/>
          <p:nvPr/>
        </p:nvSpPr>
        <p:spPr>
          <a:xfrm>
            <a:off x="4101125" y="2481150"/>
            <a:ext cx="16116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🌐 ZeroTier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1" name="Google Shape;461;p44"/>
          <p:cNvSpPr/>
          <p:nvPr/>
        </p:nvSpPr>
        <p:spPr>
          <a:xfrm>
            <a:off x="6225200" y="1635300"/>
            <a:ext cx="2279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🏠 Community 2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2" name="Google Shape;462;p44"/>
          <p:cNvSpPr/>
          <p:nvPr/>
        </p:nvSpPr>
        <p:spPr>
          <a:xfrm>
            <a:off x="6225200" y="3585550"/>
            <a:ext cx="2279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🏠 Community N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3" name="Google Shape;463;p44"/>
          <p:cNvSpPr txBox="1"/>
          <p:nvPr/>
        </p:nvSpPr>
        <p:spPr>
          <a:xfrm>
            <a:off x="7090550" y="2622125"/>
            <a:ext cx="548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…</a:t>
            </a:r>
            <a:endParaRPr sz="2300" b="1"/>
          </a:p>
        </p:txBody>
      </p:sp>
      <p:sp>
        <p:nvSpPr>
          <p:cNvPr id="464" name="Google Shape;464;p44"/>
          <p:cNvSpPr/>
          <p:nvPr/>
        </p:nvSpPr>
        <p:spPr>
          <a:xfrm>
            <a:off x="636425" y="3653925"/>
            <a:ext cx="1346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🧍User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5" name="Google Shape;465;p44"/>
          <p:cNvSpPr/>
          <p:nvPr/>
        </p:nvSpPr>
        <p:spPr>
          <a:xfrm>
            <a:off x="1693675" y="2536975"/>
            <a:ext cx="1685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☁️ Internet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66" name="Google Shape;466;p44"/>
          <p:cNvCxnSpPr>
            <a:stCxn id="464" idx="3"/>
            <a:endCxn id="465" idx="2"/>
          </p:cNvCxnSpPr>
          <p:nvPr/>
        </p:nvCxnSpPr>
        <p:spPr>
          <a:xfrm rot="10800000" flipH="1">
            <a:off x="1982825" y="3099225"/>
            <a:ext cx="553500" cy="8358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44"/>
          <p:cNvCxnSpPr>
            <a:stCxn id="465" idx="0"/>
            <a:endCxn id="459" idx="1"/>
          </p:cNvCxnSpPr>
          <p:nvPr/>
        </p:nvCxnSpPr>
        <p:spPr>
          <a:xfrm rot="-5400000">
            <a:off x="2390125" y="1847425"/>
            <a:ext cx="835800" cy="5433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8" name="Google Shape;468;p44"/>
          <p:cNvCxnSpPr>
            <a:stCxn id="459" idx="3"/>
            <a:endCxn id="460" idx="0"/>
          </p:cNvCxnSpPr>
          <p:nvPr/>
        </p:nvCxnSpPr>
        <p:spPr>
          <a:xfrm>
            <a:off x="4425975" y="1701125"/>
            <a:ext cx="480900" cy="7800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9" name="Google Shape;469;p44"/>
          <p:cNvCxnSpPr>
            <a:stCxn id="460" idx="3"/>
            <a:endCxn id="458" idx="1"/>
          </p:cNvCxnSpPr>
          <p:nvPr/>
        </p:nvCxnSpPr>
        <p:spPr>
          <a:xfrm rot="10800000" flipH="1">
            <a:off x="5712725" y="1138950"/>
            <a:ext cx="512400" cy="1623300"/>
          </a:xfrm>
          <a:prstGeom prst="curvedConnector3">
            <a:avLst>
              <a:gd name="adj1" fmla="val 5000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0" name="Google Shape;470;p44"/>
          <p:cNvCxnSpPr>
            <a:stCxn id="460" idx="3"/>
            <a:endCxn id="461" idx="1"/>
          </p:cNvCxnSpPr>
          <p:nvPr/>
        </p:nvCxnSpPr>
        <p:spPr>
          <a:xfrm rot="10800000" flipH="1">
            <a:off x="5712725" y="1916250"/>
            <a:ext cx="512400" cy="846000"/>
          </a:xfrm>
          <a:prstGeom prst="curvedConnector3">
            <a:avLst>
              <a:gd name="adj1" fmla="val 5000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1" name="Google Shape;471;p44"/>
          <p:cNvCxnSpPr>
            <a:stCxn id="460" idx="3"/>
            <a:endCxn id="462" idx="1"/>
          </p:cNvCxnSpPr>
          <p:nvPr/>
        </p:nvCxnSpPr>
        <p:spPr>
          <a:xfrm>
            <a:off x="5712725" y="2762250"/>
            <a:ext cx="512400" cy="1104300"/>
          </a:xfrm>
          <a:prstGeom prst="curvedConnector3">
            <a:avLst>
              <a:gd name="adj1" fmla="val 5000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477" name="Google Shape;477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78" name="Google Shape;4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300" y="1253125"/>
            <a:ext cx="5204127" cy="263725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5"/>
          <p:cNvSpPr txBox="1"/>
          <p:nvPr/>
        </p:nvSpPr>
        <p:spPr>
          <a:xfrm>
            <a:off x="551250" y="1297175"/>
            <a:ext cx="2601600" cy="3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Github Actions -&gt; build packages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Ansible -&gt; make the upgrades automatically  (under development)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sp>
        <p:nvSpPr>
          <p:cNvPr id="485" name="Google Shape;485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86" name="Google Shape;4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176" y="445025"/>
            <a:ext cx="4194852" cy="362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72" y="1538083"/>
            <a:ext cx="3616102" cy="246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" name="Google Shape;318;p31"/>
          <p:cNvCxnSpPr>
            <a:stCxn id="319" idx="1"/>
          </p:cNvCxnSpPr>
          <p:nvPr/>
        </p:nvCxnSpPr>
        <p:spPr>
          <a:xfrm rot="10800000">
            <a:off x="-167825" y="3160425"/>
            <a:ext cx="630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" name="Google Shape;320;p31"/>
          <p:cNvCxnSpPr>
            <a:stCxn id="321" idx="3"/>
          </p:cNvCxnSpPr>
          <p:nvPr/>
        </p:nvCxnSpPr>
        <p:spPr>
          <a:xfrm>
            <a:off x="1285275" y="1502500"/>
            <a:ext cx="800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31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1" name="Google Shape;321;p31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3" name="Google Shape;323;p31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5" name="Google Shape;325;p31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9" name="Google Shape;319;p31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7" name="Google Shape;327;p31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 &amp; Objectives</a:t>
            </a:r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subTitle" idx="17"/>
          </p:nvPr>
        </p:nvSpPr>
        <p:spPr>
          <a:xfrm>
            <a:off x="788675" y="3491686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Problems Encountered</a:t>
            </a:r>
            <a:endParaRPr dirty="0"/>
          </a:p>
        </p:txBody>
      </p:sp>
      <p:sp>
        <p:nvSpPr>
          <p:cNvPr id="330" name="Google Shape;330;p31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Technical Details</a:t>
            </a:r>
            <a:endParaRPr/>
          </a:p>
        </p:txBody>
      </p:sp>
      <p:sp>
        <p:nvSpPr>
          <p:cNvPr id="331" name="Google Shape;331;p31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32" name="Google Shape;332;p31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Development</a:t>
            </a:r>
            <a:endParaRPr/>
          </a:p>
        </p:txBody>
      </p:sp>
      <p:sp>
        <p:nvSpPr>
          <p:cNvPr id="333" name="Google Shape;333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7"/>
          <p:cNvSpPr txBox="1">
            <a:spLocks noGrp="1"/>
          </p:cNvSpPr>
          <p:nvPr>
            <p:ph type="title"/>
          </p:nvPr>
        </p:nvSpPr>
        <p:spPr>
          <a:xfrm>
            <a:off x="1216475" y="1787850"/>
            <a:ext cx="506760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493" name="Google Shape;493;p47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4" name="Google Shape;494;p47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5" name="Google Shape;495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501" name="Google Shape;501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02" name="Google Shape;5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725" y="594725"/>
            <a:ext cx="1653500" cy="22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8"/>
          <p:cNvPicPr preferRelativeResize="0"/>
          <p:nvPr/>
        </p:nvPicPr>
        <p:blipFill rotWithShape="1">
          <a:blip r:embed="rId4">
            <a:alphaModFix/>
          </a:blip>
          <a:srcRect l="11449" t="25493" b="-5333"/>
          <a:stretch/>
        </p:blipFill>
        <p:spPr>
          <a:xfrm>
            <a:off x="5532800" y="445025"/>
            <a:ext cx="3182475" cy="36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350" y="1958600"/>
            <a:ext cx="1814509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625" y="3287425"/>
            <a:ext cx="2599875" cy="14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9"/>
          <p:cNvSpPr txBox="1">
            <a:spLocks noGrp="1"/>
          </p:cNvSpPr>
          <p:nvPr>
            <p:ph type="title"/>
          </p:nvPr>
        </p:nvSpPr>
        <p:spPr>
          <a:xfrm>
            <a:off x="1216475" y="2179800"/>
            <a:ext cx="5067600" cy="1636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 Encountered</a:t>
            </a:r>
            <a:endParaRPr dirty="0"/>
          </a:p>
        </p:txBody>
      </p:sp>
      <p:sp>
        <p:nvSpPr>
          <p:cNvPr id="511" name="Google Shape;511;p49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12" name="Google Shape;512;p49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13" name="Google Shape;513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520" name="Google Shape;520;p50"/>
          <p:cNvSpPr txBox="1"/>
          <p:nvPr/>
        </p:nvSpPr>
        <p:spPr>
          <a:xfrm>
            <a:off x="1317785" y="3301450"/>
            <a:ext cx="226506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Fixed with Infrared Lights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521" name="Google Shape;5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175" y="1564150"/>
            <a:ext cx="2625350" cy="14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0"/>
          <p:cNvPicPr preferRelativeResize="0"/>
          <p:nvPr/>
        </p:nvPicPr>
        <p:blipFill rotWithShape="1">
          <a:blip r:embed="rId4">
            <a:alphaModFix/>
          </a:blip>
          <a:srcRect l="1230" t="29007" r="-1230" b="33582"/>
          <a:stretch/>
        </p:blipFill>
        <p:spPr>
          <a:xfrm>
            <a:off x="1773825" y="3749575"/>
            <a:ext cx="1352989" cy="8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0"/>
          <p:cNvPicPr preferRelativeResize="0"/>
          <p:nvPr/>
        </p:nvPicPr>
        <p:blipFill rotWithShape="1">
          <a:blip r:embed="rId5">
            <a:alphaModFix/>
          </a:blip>
          <a:srcRect l="8949" r="8949"/>
          <a:stretch/>
        </p:blipFill>
        <p:spPr>
          <a:xfrm>
            <a:off x="4873225" y="984250"/>
            <a:ext cx="3321851" cy="187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0"/>
          <p:cNvPicPr preferRelativeResize="0"/>
          <p:nvPr/>
        </p:nvPicPr>
        <p:blipFill rotWithShape="1">
          <a:blip r:embed="rId6">
            <a:alphaModFix/>
          </a:blip>
          <a:srcRect l="9871" r="9871"/>
          <a:stretch/>
        </p:blipFill>
        <p:spPr>
          <a:xfrm>
            <a:off x="4873225" y="2942550"/>
            <a:ext cx="3321851" cy="191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0DA363-8985-3AF2-BFD8-B8401E196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Lighting Problems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533" name="Google Shape;5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75" y="1624650"/>
            <a:ext cx="4444974" cy="250030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1"/>
          <p:cNvSpPr txBox="1"/>
          <p:nvPr/>
        </p:nvSpPr>
        <p:spPr>
          <a:xfrm>
            <a:off x="781615" y="1178237"/>
            <a:ext cx="2832736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Fix improving camera efficiency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535" name="Google Shape;53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000" y="1832100"/>
            <a:ext cx="3515203" cy="19773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0B3FC94-A4D9-E4D9-0DC9-19CA0AA45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542" name="Google Shape;542;p52"/>
          <p:cNvPicPr preferRelativeResize="0"/>
          <p:nvPr/>
        </p:nvPicPr>
        <p:blipFill rotWithShape="1">
          <a:blip r:embed="rId3">
            <a:alphaModFix/>
          </a:blip>
          <a:srcRect l="10385" r="9971"/>
          <a:stretch/>
        </p:blipFill>
        <p:spPr>
          <a:xfrm>
            <a:off x="1243100" y="1570775"/>
            <a:ext cx="3420700" cy="19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7700" y="801050"/>
            <a:ext cx="286573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28A0D5-EA93-3C2C-6FB2-8BC476FF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3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51" name="Google Shape;551;p53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2" name="Google Shape;552;p53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53" name="Google Shape;553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4"/>
          <p:cNvSpPr txBox="1">
            <a:spLocks noGrp="1"/>
          </p:cNvSpPr>
          <p:nvPr>
            <p:ph type="title"/>
          </p:nvPr>
        </p:nvSpPr>
        <p:spPr>
          <a:xfrm>
            <a:off x="707575" y="539500"/>
            <a:ext cx="49692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communities</a:t>
            </a:r>
            <a:endParaRPr/>
          </a:p>
        </p:txBody>
      </p:sp>
      <p:sp>
        <p:nvSpPr>
          <p:cNvPr id="559" name="Google Shape;559;p54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46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4"/>
          <p:cNvSpPr txBox="1">
            <a:spLocks noGrp="1"/>
          </p:cNvSpPr>
          <p:nvPr>
            <p:ph type="title" idx="2"/>
          </p:nvPr>
        </p:nvSpPr>
        <p:spPr>
          <a:xfrm>
            <a:off x="707575" y="1901350"/>
            <a:ext cx="49692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99% uptime</a:t>
            </a:r>
            <a:endParaRPr/>
          </a:p>
        </p:txBody>
      </p:sp>
      <p:sp>
        <p:nvSpPr>
          <p:cNvPr id="561" name="Google Shape;561;p54"/>
          <p:cNvSpPr txBox="1">
            <a:spLocks noGrp="1"/>
          </p:cNvSpPr>
          <p:nvPr>
            <p:ph type="subTitle" idx="3"/>
          </p:nvPr>
        </p:nvSpPr>
        <p:spPr>
          <a:xfrm>
            <a:off x="707575" y="2670246"/>
            <a:ext cx="446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54"/>
          <p:cNvSpPr txBox="1">
            <a:spLocks noGrp="1"/>
          </p:cNvSpPr>
          <p:nvPr>
            <p:ph type="title" idx="4"/>
          </p:nvPr>
        </p:nvSpPr>
        <p:spPr>
          <a:xfrm>
            <a:off x="707575" y="3263200"/>
            <a:ext cx="49692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detection</a:t>
            </a:r>
            <a:endParaRPr/>
          </a:p>
        </p:txBody>
      </p:sp>
      <p:sp>
        <p:nvSpPr>
          <p:cNvPr id="563" name="Google Shape;563;p54"/>
          <p:cNvSpPr txBox="1">
            <a:spLocks noGrp="1"/>
          </p:cNvSpPr>
          <p:nvPr>
            <p:ph type="subTitle" idx="5"/>
          </p:nvPr>
        </p:nvSpPr>
        <p:spPr>
          <a:xfrm>
            <a:off x="707575" y="4032100"/>
            <a:ext cx="446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EE2B-8061-E95D-37FF-B331C17B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F3CEC-0A08-0DAE-8C3A-5E6C78F9C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>
              <a:lnSpc>
                <a:spcPct val="300000"/>
              </a:lnSpc>
            </a:pPr>
            <a:r>
              <a:rPr lang="en-US" dirty="0"/>
              <a:t>Develop a software project from start to finish (design, implementation, and production)</a:t>
            </a:r>
          </a:p>
          <a:p>
            <a:pPr>
              <a:lnSpc>
                <a:spcPct val="300000"/>
              </a:lnSpc>
            </a:pPr>
            <a:r>
              <a:rPr lang="en-US" dirty="0"/>
              <a:t>Troubleshoot different problems</a:t>
            </a:r>
          </a:p>
          <a:p>
            <a:pPr>
              <a:lnSpc>
                <a:spcPct val="300000"/>
              </a:lnSpc>
            </a:pPr>
            <a:r>
              <a:rPr lang="en-US" dirty="0"/>
              <a:t>Communicate with stakeholders</a:t>
            </a:r>
          </a:p>
          <a:p>
            <a:pPr>
              <a:lnSpc>
                <a:spcPct val="300000"/>
              </a:lnSpc>
            </a:pPr>
            <a:r>
              <a:rPr lang="en-US" dirty="0"/>
              <a:t>The importance of monitoring and logging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9985B-405E-5B18-69B3-DB9999193F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1782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6"/>
          <p:cNvSpPr txBox="1">
            <a:spLocks noGrp="1"/>
          </p:cNvSpPr>
          <p:nvPr>
            <p:ph type="title"/>
          </p:nvPr>
        </p:nvSpPr>
        <p:spPr>
          <a:xfrm>
            <a:off x="2038200" y="17299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582" name="Google Shape;582;p56"/>
          <p:cNvSpPr txBox="1">
            <a:spLocks noGrp="1"/>
          </p:cNvSpPr>
          <p:nvPr>
            <p:ph type="subTitle" idx="1"/>
          </p:nvPr>
        </p:nvSpPr>
        <p:spPr>
          <a:xfrm>
            <a:off x="2038200" y="3018876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Any questions?</a:t>
            </a:r>
            <a:endParaRPr dirty="0"/>
          </a:p>
        </p:txBody>
      </p:sp>
      <p:sp>
        <p:nvSpPr>
          <p:cNvPr id="583" name="Google Shape;583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1216475" y="1801950"/>
            <a:ext cx="5972700" cy="15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 &amp; Objectives</a:t>
            </a:r>
            <a:endParaRPr/>
          </a:p>
        </p:txBody>
      </p:sp>
      <p:sp>
        <p:nvSpPr>
          <p:cNvPr id="339" name="Google Shape;339;p32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0" name="Google Shape;340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EDBC-C799-CB20-CEBB-BE9D0E05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23F48E-F4CA-B2E1-B6AA-BDC7ED7E64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B1B8A-BBBD-78C2-4A3B-AE09843A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199" y="1119831"/>
            <a:ext cx="2243910" cy="2991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4CFF42-3745-CB2C-D50D-964AD76FA390}"/>
              </a:ext>
            </a:extLst>
          </p:cNvPr>
          <p:cNvSpPr txBox="1"/>
          <p:nvPr/>
        </p:nvSpPr>
        <p:spPr>
          <a:xfrm>
            <a:off x="722376" y="1476890"/>
            <a:ext cx="4399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Part of a collaboration with ATES SL (business in Valencia)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86E5D9-3EBB-CEEC-53B3-57A8D16F9FB5}"/>
              </a:ext>
            </a:extLst>
          </p:cNvPr>
          <p:cNvSpPr txBox="1"/>
          <p:nvPr/>
        </p:nvSpPr>
        <p:spPr>
          <a:xfrm>
            <a:off x="722376" y="2459275"/>
            <a:ext cx="4916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Study the viability of a IoT System for automatic parking management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A33E50-62F8-93B9-D7CC-6510398DD197}"/>
              </a:ext>
            </a:extLst>
          </p:cNvPr>
          <p:cNvSpPr txBox="1"/>
          <p:nvPr/>
        </p:nvSpPr>
        <p:spPr>
          <a:xfrm>
            <a:off x="722376" y="3590808"/>
            <a:ext cx="4916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Developed in conjunction with the Automatic &amp; Robotics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798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64B02-7710-AB7F-8457-37FBE446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1FF0DD-E89F-4862-E947-C2357D8311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A58FA-DE5C-DADF-D279-EC9B3C771C6F}"/>
              </a:ext>
            </a:extLst>
          </p:cNvPr>
          <p:cNvSpPr txBox="1"/>
          <p:nvPr/>
        </p:nvSpPr>
        <p:spPr>
          <a:xfrm>
            <a:off x="5744346" y="24474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18BAB4-6939-FC4B-0B0B-4D1C663BA577}"/>
              </a:ext>
            </a:extLst>
          </p:cNvPr>
          <p:cNvSpPr txBox="1"/>
          <p:nvPr/>
        </p:nvSpPr>
        <p:spPr>
          <a:xfrm>
            <a:off x="2383308" y="2447427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2761F-F805-7C0D-01C0-84E0759DC4BB}"/>
              </a:ext>
            </a:extLst>
          </p:cNvPr>
          <p:cNvSpPr txBox="1"/>
          <p:nvPr/>
        </p:nvSpPr>
        <p:spPr>
          <a:xfrm>
            <a:off x="4759924" y="1852244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8E618D-7187-58C6-2D8D-4D419500362B}"/>
              </a:ext>
            </a:extLst>
          </p:cNvPr>
          <p:cNvSpPr txBox="1"/>
          <p:nvPr/>
        </p:nvSpPr>
        <p:spPr>
          <a:xfrm>
            <a:off x="4759924" y="824648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DFBCCA-61A1-A1E9-2408-0D9C8E669B43}"/>
              </a:ext>
            </a:extLst>
          </p:cNvPr>
          <p:cNvSpPr txBox="1"/>
          <p:nvPr/>
        </p:nvSpPr>
        <p:spPr>
          <a:xfrm>
            <a:off x="4072578" y="2489605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🚪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FBF5B5-FD30-2FC2-1700-796688F9D0D4}"/>
              </a:ext>
            </a:extLst>
          </p:cNvPr>
          <p:cNvSpPr txBox="1"/>
          <p:nvPr/>
        </p:nvSpPr>
        <p:spPr>
          <a:xfrm>
            <a:off x="3571616" y="1088989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☁️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C6EF32-F1B1-BD5D-34A0-1EA3BCA850EA}"/>
              </a:ext>
            </a:extLst>
          </p:cNvPr>
          <p:cNvSpPr txBox="1"/>
          <p:nvPr/>
        </p:nvSpPr>
        <p:spPr>
          <a:xfrm>
            <a:off x="5896746" y="25998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B35337-6740-6F07-9A35-7C6A444E6427}"/>
              </a:ext>
            </a:extLst>
          </p:cNvPr>
          <p:cNvSpPr txBox="1"/>
          <p:nvPr/>
        </p:nvSpPr>
        <p:spPr>
          <a:xfrm>
            <a:off x="6049146" y="27522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49DBF9-DC6A-EEC7-B918-6931C3BC094D}"/>
              </a:ext>
            </a:extLst>
          </p:cNvPr>
          <p:cNvSpPr txBox="1"/>
          <p:nvPr/>
        </p:nvSpPr>
        <p:spPr>
          <a:xfrm>
            <a:off x="6201546" y="29046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3A90C0-CFDB-FDD4-2272-4C2C732289CC}"/>
              </a:ext>
            </a:extLst>
          </p:cNvPr>
          <p:cNvSpPr txBox="1"/>
          <p:nvPr/>
        </p:nvSpPr>
        <p:spPr>
          <a:xfrm>
            <a:off x="6353946" y="30570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76A665-BBE4-77BF-61E4-C70FF4761944}"/>
              </a:ext>
            </a:extLst>
          </p:cNvPr>
          <p:cNvSpPr txBox="1"/>
          <p:nvPr/>
        </p:nvSpPr>
        <p:spPr>
          <a:xfrm>
            <a:off x="6506346" y="32094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A8DE1F-2775-7601-6B07-B0BB145CA365}"/>
              </a:ext>
            </a:extLst>
          </p:cNvPr>
          <p:cNvSpPr txBox="1"/>
          <p:nvPr/>
        </p:nvSpPr>
        <p:spPr>
          <a:xfrm>
            <a:off x="6658746" y="33618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8E0A00-4D75-AAC1-F70C-BF07721D72D0}"/>
              </a:ext>
            </a:extLst>
          </p:cNvPr>
          <p:cNvSpPr txBox="1"/>
          <p:nvPr/>
        </p:nvSpPr>
        <p:spPr>
          <a:xfrm>
            <a:off x="6811146" y="35142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32C792-7DEF-8E28-3B1A-567E76D84D8B}"/>
              </a:ext>
            </a:extLst>
          </p:cNvPr>
          <p:cNvSpPr txBox="1"/>
          <p:nvPr/>
        </p:nvSpPr>
        <p:spPr>
          <a:xfrm>
            <a:off x="6963546" y="36666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0B5096-D70A-DDAC-B442-54B2150A5F7C}"/>
              </a:ext>
            </a:extLst>
          </p:cNvPr>
          <p:cNvSpPr txBox="1"/>
          <p:nvPr/>
        </p:nvSpPr>
        <p:spPr>
          <a:xfrm>
            <a:off x="7115946" y="38190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68CC9A-A93A-7EAC-5C04-407DA9A3EC59}"/>
              </a:ext>
            </a:extLst>
          </p:cNvPr>
          <p:cNvSpPr txBox="1"/>
          <p:nvPr/>
        </p:nvSpPr>
        <p:spPr>
          <a:xfrm>
            <a:off x="7268346" y="39714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6F6096-6569-7338-34A5-4612E21E1E93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3169507" y="2862926"/>
            <a:ext cx="903071" cy="4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8554B2-74B8-DE82-5D51-632278FBCD6A}"/>
              </a:ext>
            </a:extLst>
          </p:cNvPr>
          <p:cNvCxnSpPr>
            <a:stCxn id="12" idx="3"/>
            <a:endCxn id="8" idx="1"/>
          </p:cNvCxnSpPr>
          <p:nvPr/>
        </p:nvCxnSpPr>
        <p:spPr>
          <a:xfrm flipV="1">
            <a:off x="4858777" y="2862925"/>
            <a:ext cx="885569" cy="42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2791CE-6456-AC61-AFFC-B50270E99D2A}"/>
              </a:ext>
            </a:extLst>
          </p:cNvPr>
          <p:cNvCxnSpPr>
            <a:stCxn id="10" idx="0"/>
            <a:endCxn id="11" idx="2"/>
          </p:cNvCxnSpPr>
          <p:nvPr/>
        </p:nvCxnSpPr>
        <p:spPr>
          <a:xfrm flipV="1">
            <a:off x="5153024" y="1655645"/>
            <a:ext cx="0" cy="196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6E0D029-D2AA-F930-C01E-C97A3627EFFA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4357815" y="1240147"/>
            <a:ext cx="402109" cy="264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A10DE1F-CD3B-FA08-9358-5E8366A4B12B}"/>
              </a:ext>
            </a:extLst>
          </p:cNvPr>
          <p:cNvSpPr txBox="1"/>
          <p:nvPr/>
        </p:nvSpPr>
        <p:spPr>
          <a:xfrm>
            <a:off x="1674856" y="1961688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🧍‍♂️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B8BF07-38E2-740C-969D-73148E427055}"/>
              </a:ext>
            </a:extLst>
          </p:cNvPr>
          <p:cNvCxnSpPr>
            <a:stCxn id="36" idx="3"/>
            <a:endCxn id="13" idx="1"/>
          </p:cNvCxnSpPr>
          <p:nvPr/>
        </p:nvCxnSpPr>
        <p:spPr>
          <a:xfrm flipV="1">
            <a:off x="2461055" y="1504488"/>
            <a:ext cx="1110561" cy="872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984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347" name="Google Shape;347;p33"/>
          <p:cNvGrpSpPr/>
          <p:nvPr/>
        </p:nvGrpSpPr>
        <p:grpSpPr>
          <a:xfrm>
            <a:off x="756294" y="1491150"/>
            <a:ext cx="5595938" cy="2161725"/>
            <a:chOff x="756275" y="1337175"/>
            <a:chExt cx="3565200" cy="2161725"/>
          </a:xfrm>
        </p:grpSpPr>
        <p:sp>
          <p:nvSpPr>
            <p:cNvPr id="348" name="Google Shape;348;p33"/>
            <p:cNvSpPr txBox="1"/>
            <p:nvPr/>
          </p:nvSpPr>
          <p:spPr>
            <a:xfrm>
              <a:off x="756275" y="1337175"/>
              <a:ext cx="3565200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dirty="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Build a scalable parking management system</a:t>
              </a:r>
              <a:endParaRPr sz="1500" b="0" i="0" u="none" strike="noStrike" cap="none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sp>
          <p:nvSpPr>
            <p:cNvPr id="349" name="Google Shape;349;p33"/>
            <p:cNvSpPr txBox="1"/>
            <p:nvPr/>
          </p:nvSpPr>
          <p:spPr>
            <a:xfrm>
              <a:off x="756275" y="2180900"/>
              <a:ext cx="3565200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dirty="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Make it autonomous and fully automated</a:t>
              </a:r>
              <a:endParaRPr sz="1500" b="0" i="0" u="none" strike="noStrike" cap="none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sp>
          <p:nvSpPr>
            <p:cNvPr id="350" name="Google Shape;350;p33"/>
            <p:cNvSpPr txBox="1"/>
            <p:nvPr/>
          </p:nvSpPr>
          <p:spPr>
            <a:xfrm>
              <a:off x="756275" y="3024600"/>
              <a:ext cx="3565200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Create a adaptable system for smart communities</a:t>
              </a:r>
              <a:endParaRPr sz="15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title"/>
          </p:nvPr>
        </p:nvSpPr>
        <p:spPr>
          <a:xfrm>
            <a:off x="1216475" y="1787850"/>
            <a:ext cx="506760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Details</a:t>
            </a:r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p34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8" name="Google Shape;358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subTitle" idx="1"/>
          </p:nvPr>
        </p:nvSpPr>
        <p:spPr>
          <a:xfrm>
            <a:off x="720000" y="1283350"/>
            <a:ext cx="7222200" cy="29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System able to recognize license plates and open gates automatically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Owners manage their parking lots and authorize users to enter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Communities can be dynamically added, system must be scalable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Data must be stored on-sight, encrypted and secure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dirty="0"/>
              <a:t>Application must be accessible from the internet</a:t>
            </a:r>
            <a:endParaRPr dirty="0"/>
          </a:p>
        </p:txBody>
      </p:sp>
      <p:sp>
        <p:nvSpPr>
          <p:cNvPr id="365" name="Google Shape;365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</a:t>
            </a:r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72" name="Google Shape;372;p36"/>
          <p:cNvSpPr txBox="1"/>
          <p:nvPr/>
        </p:nvSpPr>
        <p:spPr>
          <a:xfrm>
            <a:off x="366225" y="2134150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Server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73" name="Google Shape;373;p36"/>
          <p:cNvSpPr txBox="1"/>
          <p:nvPr/>
        </p:nvSpPr>
        <p:spPr>
          <a:xfrm>
            <a:off x="2680425" y="2206039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Terminal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74" name="Google Shape;374;p36"/>
          <p:cNvSpPr txBox="1"/>
          <p:nvPr/>
        </p:nvSpPr>
        <p:spPr>
          <a:xfrm>
            <a:off x="6242584" y="690750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Detection System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75" name="Google Shape;375;p36"/>
          <p:cNvSpPr txBox="1"/>
          <p:nvPr/>
        </p:nvSpPr>
        <p:spPr>
          <a:xfrm>
            <a:off x="5990513" y="1426339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Actuators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76" name="Google Shape;3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016" y="1284404"/>
            <a:ext cx="770759" cy="766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6"/>
          <p:cNvPicPr preferRelativeResize="0"/>
          <p:nvPr/>
        </p:nvPicPr>
        <p:blipFill rotWithShape="1">
          <a:blip r:embed="rId4">
            <a:alphaModFix/>
          </a:blip>
          <a:srcRect l="27515" t="18856" r="28310" b="19643"/>
          <a:stretch/>
        </p:blipFill>
        <p:spPr>
          <a:xfrm>
            <a:off x="3325949" y="1284100"/>
            <a:ext cx="1074102" cy="84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9754" y="342500"/>
            <a:ext cx="770759" cy="84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6929" y="483150"/>
            <a:ext cx="770759" cy="84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858" y="1359389"/>
            <a:ext cx="729726" cy="6331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79;p36">
            <a:extLst>
              <a:ext uri="{FF2B5EF4-FFF2-40B4-BE49-F238E27FC236}">
                <a16:creationId xmlns:a16="http://schemas.microsoft.com/office/drawing/2014/main" id="{85E7A41E-8D40-4BA8-75C3-D5FA64668BD6}"/>
              </a:ext>
            </a:extLst>
          </p:cNvPr>
          <p:cNvSpPr txBox="1"/>
          <p:nvPr/>
        </p:nvSpPr>
        <p:spPr>
          <a:xfrm>
            <a:off x="1788995" y="4021676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Networking</a:t>
            </a:r>
            <a:endParaRPr sz="1100"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" name="Google Shape;379;p36">
            <a:extLst>
              <a:ext uri="{FF2B5EF4-FFF2-40B4-BE49-F238E27FC236}">
                <a16:creationId xmlns:a16="http://schemas.microsoft.com/office/drawing/2014/main" id="{861AE117-106B-4BD6-8030-9B21C2FC5E31}"/>
              </a:ext>
            </a:extLst>
          </p:cNvPr>
          <p:cNvSpPr txBox="1"/>
          <p:nvPr/>
        </p:nvSpPr>
        <p:spPr>
          <a:xfrm>
            <a:off x="56201" y="4021676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Continuous Development</a:t>
            </a:r>
            <a:endParaRPr sz="1100"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026" name="Picture 2" descr="Imágenes de Continuous Icon: descubre bancos de fotos, ilustraciones,  vectores y vídeos de 407,525 | Adobe Stock">
            <a:extLst>
              <a:ext uri="{FF2B5EF4-FFF2-40B4-BE49-F238E27FC236}">
                <a16:creationId xmlns:a16="http://schemas.microsoft.com/office/drawing/2014/main" id="{29F0F86F-8218-8410-FCBA-E5304B8B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3229450"/>
            <a:ext cx="1253353" cy="79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working - Free computer icons">
            <a:extLst>
              <a:ext uri="{FF2B5EF4-FFF2-40B4-BE49-F238E27FC236}">
                <a16:creationId xmlns:a16="http://schemas.microsoft.com/office/drawing/2014/main" id="{86C5E744-40FA-06AB-893D-AEAB6F609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624" y="3192179"/>
            <a:ext cx="840942" cy="84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79;p36">
            <a:extLst>
              <a:ext uri="{FF2B5EF4-FFF2-40B4-BE49-F238E27FC236}">
                <a16:creationId xmlns:a16="http://schemas.microsoft.com/office/drawing/2014/main" id="{DB5C6BB0-5D51-797A-5EDB-F21696C5BC0C}"/>
              </a:ext>
            </a:extLst>
          </p:cNvPr>
          <p:cNvSpPr txBox="1"/>
          <p:nvPr/>
        </p:nvSpPr>
        <p:spPr>
          <a:xfrm>
            <a:off x="3380310" y="4019655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Database</a:t>
            </a:r>
            <a:endParaRPr sz="1100"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030" name="Picture 6" descr="Database - Free seo and web icons">
            <a:extLst>
              <a:ext uri="{FF2B5EF4-FFF2-40B4-BE49-F238E27FC236}">
                <a16:creationId xmlns:a16="http://schemas.microsoft.com/office/drawing/2014/main" id="{C7BF418E-3AFC-C286-1A88-BF762A390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920" y="3153284"/>
            <a:ext cx="840942" cy="84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bile Phone Icon Vector Art, Icons, and Graphics for Free Download">
            <a:extLst>
              <a:ext uri="{FF2B5EF4-FFF2-40B4-BE49-F238E27FC236}">
                <a16:creationId xmlns:a16="http://schemas.microsoft.com/office/drawing/2014/main" id="{CC7E4730-918D-1588-E1A0-BF12D3C4B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584" y="2607033"/>
            <a:ext cx="878189" cy="87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ernet Website Icon Stroke PNG &amp; SVG Design For T-Shirts">
            <a:extLst>
              <a:ext uri="{FF2B5EF4-FFF2-40B4-BE49-F238E27FC236}">
                <a16:creationId xmlns:a16="http://schemas.microsoft.com/office/drawing/2014/main" id="{912AE4DF-897B-079D-72D9-5655BBF7E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33" y="2422747"/>
            <a:ext cx="878190" cy="87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5;p36">
            <a:extLst>
              <a:ext uri="{FF2B5EF4-FFF2-40B4-BE49-F238E27FC236}">
                <a16:creationId xmlns:a16="http://schemas.microsoft.com/office/drawing/2014/main" id="{091A7860-A598-E50F-197F-7A3DA74A40E7}"/>
              </a:ext>
            </a:extLst>
          </p:cNvPr>
          <p:cNvSpPr txBox="1"/>
          <p:nvPr/>
        </p:nvSpPr>
        <p:spPr>
          <a:xfrm>
            <a:off x="6350807" y="3815002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Back-end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036" name="Picture 12" descr="Sprocket Icon Vector Art, Icons, and Graphics for Free Download">
            <a:extLst>
              <a:ext uri="{FF2B5EF4-FFF2-40B4-BE49-F238E27FC236}">
                <a16:creationId xmlns:a16="http://schemas.microsoft.com/office/drawing/2014/main" id="{0C2E9149-7116-B502-056C-4F0348FF1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922" y="3620887"/>
            <a:ext cx="909766" cy="90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75;p36">
            <a:extLst>
              <a:ext uri="{FF2B5EF4-FFF2-40B4-BE49-F238E27FC236}">
                <a16:creationId xmlns:a16="http://schemas.microsoft.com/office/drawing/2014/main" id="{CD747C96-03E7-E1A6-04B7-E0A6E5975C6C}"/>
              </a:ext>
            </a:extLst>
          </p:cNvPr>
          <p:cNvSpPr txBox="1"/>
          <p:nvPr/>
        </p:nvSpPr>
        <p:spPr>
          <a:xfrm>
            <a:off x="6545766" y="2776039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Front-end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</TotalTime>
  <Words>397</Words>
  <Application>Microsoft Macintosh PowerPoint</Application>
  <PresentationFormat>On-screen Show (16:9)</PresentationFormat>
  <Paragraphs>163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Hanken Grotesk</vt:lpstr>
      <vt:lpstr>Lato</vt:lpstr>
      <vt:lpstr>Figtree Black</vt:lpstr>
      <vt:lpstr>Nunito Light</vt:lpstr>
      <vt:lpstr>Elegant Black &amp; White Thesis Defense by Slidesgo</vt:lpstr>
      <vt:lpstr>Proof-of-Concept Design of a Distributed IoT System with Edge Computing &amp; Storage Requirements</vt:lpstr>
      <vt:lpstr>Table of contents</vt:lpstr>
      <vt:lpstr>Introduction &amp; Objectives</vt:lpstr>
      <vt:lpstr>Project</vt:lpstr>
      <vt:lpstr>Problem</vt:lpstr>
      <vt:lpstr>Objectives</vt:lpstr>
      <vt:lpstr>Technical Details</vt:lpstr>
      <vt:lpstr>Requirements</vt:lpstr>
      <vt:lpstr>High Level Overview</vt:lpstr>
      <vt:lpstr>Architecture</vt:lpstr>
      <vt:lpstr>Development</vt:lpstr>
      <vt:lpstr>Terminal</vt:lpstr>
      <vt:lpstr>Database</vt:lpstr>
      <vt:lpstr>Server</vt:lpstr>
      <vt:lpstr>Server Architecture</vt:lpstr>
      <vt:lpstr>Authentication</vt:lpstr>
      <vt:lpstr>Networking</vt:lpstr>
      <vt:lpstr>Deployment</vt:lpstr>
      <vt:lpstr>User Interface</vt:lpstr>
      <vt:lpstr>Testing</vt:lpstr>
      <vt:lpstr>Testing</vt:lpstr>
      <vt:lpstr>Problems Encountered</vt:lpstr>
      <vt:lpstr>Low Lighting Problems</vt:lpstr>
      <vt:lpstr>Speed</vt:lpstr>
      <vt:lpstr>Weather</vt:lpstr>
      <vt:lpstr>Conclusion</vt:lpstr>
      <vt:lpstr>8 communities</vt:lpstr>
      <vt:lpstr>Lessons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Navarro Pedregal, Andres [C]</cp:lastModifiedBy>
  <cp:revision>3</cp:revision>
  <dcterms:modified xsi:type="dcterms:W3CDTF">2025-03-07T07:25:20Z</dcterms:modified>
</cp:coreProperties>
</file>